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72399" cy="100583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223" y="9198045"/>
            <a:ext cx="4560570" cy="53594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  <a:spcBef>
                <a:spcPts val="75"/>
              </a:spcBef>
            </a:pPr>
            <a:r>
              <a:rPr dirty="0" sz="1100" b="1">
                <a:latin typeface="Calibri"/>
                <a:cs typeface="Calibri"/>
              </a:rPr>
              <a:t>NB</a:t>
            </a:r>
            <a:r>
              <a:rPr dirty="0" sz="1100" spc="9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ce</a:t>
            </a:r>
            <a:r>
              <a:rPr dirty="0" sz="1100" spc="9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cas</a:t>
            </a:r>
            <a:r>
              <a:rPr dirty="0" sz="1100" spc="10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est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consulté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et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suivi</a:t>
            </a:r>
            <a:r>
              <a:rPr dirty="0" sz="1100" spc="204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dans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le</a:t>
            </a:r>
            <a:r>
              <a:rPr dirty="0" sz="1100" spc="9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cadre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des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activités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clinique</a:t>
            </a:r>
            <a:r>
              <a:rPr dirty="0" sz="1100" spc="10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régulière </a:t>
            </a:r>
            <a:r>
              <a:rPr dirty="0" sz="1100" spc="-24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du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service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de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pathologies</a:t>
            </a:r>
            <a:r>
              <a:rPr dirty="0" sz="1100" b="1">
                <a:latin typeface="Calibri"/>
                <a:cs typeface="Calibri"/>
              </a:rPr>
              <a:t> des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carnivores</a:t>
            </a:r>
            <a:r>
              <a:rPr dirty="0" sz="1100" b="1">
                <a:latin typeface="Calibri"/>
                <a:cs typeface="Calibri"/>
              </a:rPr>
              <a:t> de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l’institut</a:t>
            </a:r>
            <a:r>
              <a:rPr dirty="0" sz="1100" b="1">
                <a:latin typeface="Calibri"/>
                <a:cs typeface="Calibri"/>
              </a:rPr>
              <a:t> des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sciences</a:t>
            </a:r>
            <a:r>
              <a:rPr dirty="0" sz="1100" spc="23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vétéri- </a:t>
            </a:r>
            <a:r>
              <a:rPr dirty="0" sz="1100" b="1">
                <a:latin typeface="Calibri"/>
                <a:cs typeface="Calibri"/>
              </a:rPr>
              <a:t> naires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,</a:t>
            </a:r>
            <a:r>
              <a:rPr dirty="0" sz="1100" spc="24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université</a:t>
            </a:r>
            <a:r>
              <a:rPr dirty="0" sz="1100" b="1">
                <a:latin typeface="Calibri"/>
                <a:cs typeface="Calibri"/>
              </a:rPr>
              <a:t> de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Tiaret 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552" y="39107"/>
            <a:ext cx="6192520" cy="78022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35" b="1">
                <a:latin typeface="Arial"/>
                <a:cs typeface="Arial"/>
              </a:rPr>
              <a:t>CAS</a:t>
            </a:r>
            <a:r>
              <a:rPr dirty="0" sz="1600" spc="-65" b="1">
                <a:latin typeface="Arial"/>
                <a:cs typeface="Arial"/>
              </a:rPr>
              <a:t> </a:t>
            </a:r>
            <a:r>
              <a:rPr dirty="0" sz="1600" spc="-35" b="1">
                <a:latin typeface="Arial"/>
                <a:cs typeface="Arial"/>
              </a:rPr>
              <a:t>CLINIQUE</a:t>
            </a:r>
            <a:r>
              <a:rPr dirty="0" sz="1600" spc="345" b="1">
                <a:latin typeface="Arial"/>
                <a:cs typeface="Arial"/>
              </a:rPr>
              <a:t> </a:t>
            </a:r>
            <a:r>
              <a:rPr dirty="0" sz="1600" spc="-40" b="1">
                <a:latin typeface="Arial"/>
                <a:cs typeface="Arial"/>
              </a:rPr>
              <a:t>(ÉSPECE</a:t>
            </a:r>
            <a:r>
              <a:rPr dirty="0" sz="1600" spc="-65" b="1">
                <a:latin typeface="Arial"/>
                <a:cs typeface="Arial"/>
              </a:rPr>
              <a:t> </a:t>
            </a:r>
            <a:r>
              <a:rPr dirty="0" sz="1600" spc="-40" b="1">
                <a:latin typeface="Arial"/>
                <a:cs typeface="Arial"/>
              </a:rPr>
              <a:t>FELINE)</a:t>
            </a:r>
            <a:r>
              <a:rPr dirty="0" sz="1600" spc="-7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:</a:t>
            </a:r>
            <a:r>
              <a:rPr dirty="0" sz="1600" spc="340" b="1">
                <a:latin typeface="Arial"/>
                <a:cs typeface="Arial"/>
              </a:rPr>
              <a:t> </a:t>
            </a:r>
            <a:r>
              <a:rPr dirty="0" sz="1600" spc="-35" b="1">
                <a:latin typeface="Arial"/>
                <a:cs typeface="Arial"/>
              </a:rPr>
              <a:t>SYNDRME</a:t>
            </a:r>
            <a:r>
              <a:rPr dirty="0" sz="1600" spc="-125" b="1">
                <a:latin typeface="Arial"/>
                <a:cs typeface="Arial"/>
              </a:rPr>
              <a:t> </a:t>
            </a:r>
            <a:r>
              <a:rPr dirty="0" sz="1600" spc="-25" b="1">
                <a:latin typeface="Arial"/>
                <a:cs typeface="Arial"/>
              </a:rPr>
              <a:t>DU</a:t>
            </a:r>
            <a:r>
              <a:rPr dirty="0" sz="1600" spc="-70" b="1">
                <a:latin typeface="Arial"/>
                <a:cs typeface="Arial"/>
              </a:rPr>
              <a:t> </a:t>
            </a:r>
            <a:r>
              <a:rPr dirty="0" sz="1600" spc="-30" b="1">
                <a:latin typeface="Arial"/>
                <a:cs typeface="Arial"/>
              </a:rPr>
              <a:t>BÉBÉ</a:t>
            </a:r>
            <a:r>
              <a:rPr dirty="0" sz="1600" spc="-65" b="1">
                <a:latin typeface="Arial"/>
                <a:cs typeface="Arial"/>
              </a:rPr>
              <a:t> </a:t>
            </a:r>
            <a:r>
              <a:rPr dirty="0" sz="1600" spc="-35" b="1">
                <a:latin typeface="Arial"/>
                <a:cs typeface="Arial"/>
              </a:rPr>
              <a:t>NAJEUR</a:t>
            </a:r>
            <a:endParaRPr sz="1600">
              <a:latin typeface="Arial"/>
              <a:cs typeface="Arial"/>
            </a:endParaRPr>
          </a:p>
          <a:p>
            <a:pPr marL="68580" marR="1434465">
              <a:lnSpc>
                <a:spcPct val="90500"/>
              </a:lnSpc>
              <a:spcBef>
                <a:spcPts val="1465"/>
              </a:spcBef>
            </a:pP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Auteurs</a:t>
            </a:r>
            <a:r>
              <a:rPr dirty="0" sz="1100" spc="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5F5F5F"/>
                </a:solidFill>
                <a:latin typeface="Arial"/>
                <a:cs typeface="Arial"/>
              </a:rPr>
              <a:t>:</a:t>
            </a:r>
            <a:r>
              <a:rPr dirty="0" sz="1100" spc="10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Dr.</a:t>
            </a:r>
            <a:r>
              <a:rPr dirty="0" sz="1100" spc="1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SLIMANI</a:t>
            </a:r>
            <a:r>
              <a:rPr dirty="0" sz="1100" spc="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5F5F5F"/>
                </a:solidFill>
                <a:latin typeface="Arial"/>
                <a:cs typeface="Arial"/>
              </a:rPr>
              <a:t>*</a:t>
            </a:r>
            <a:r>
              <a:rPr dirty="0" sz="1100" spc="10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Khaled </a:t>
            </a:r>
            <a:r>
              <a:rPr dirty="0" sz="1100" b="1">
                <a:solidFill>
                  <a:srgbClr val="5F5F5F"/>
                </a:solidFill>
                <a:latin typeface="Arial"/>
                <a:cs typeface="Arial"/>
              </a:rPr>
              <a:t>Mabrouk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5F5F5F"/>
                </a:solidFill>
                <a:latin typeface="Arial"/>
                <a:cs typeface="Arial"/>
              </a:rPr>
              <a:t>;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 en</a:t>
            </a:r>
            <a:r>
              <a:rPr dirty="0" sz="1100" spc="-10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collaboration avec</a:t>
            </a:r>
            <a:r>
              <a:rPr dirty="0" sz="1100" spc="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Dr </a:t>
            </a:r>
            <a:r>
              <a:rPr dirty="0" sz="1100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BESSEGHIEUR</a:t>
            </a:r>
            <a:r>
              <a:rPr dirty="0" sz="1100" spc="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5F5F5F"/>
                </a:solidFill>
                <a:latin typeface="Arial"/>
                <a:cs typeface="Arial"/>
              </a:rPr>
              <a:t>Fatiha. 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Service</a:t>
            </a:r>
            <a:r>
              <a:rPr dirty="0" sz="1100" spc="1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5F5F5F"/>
                </a:solidFill>
                <a:latin typeface="Arial"/>
                <a:cs typeface="Arial"/>
              </a:rPr>
              <a:t>de</a:t>
            </a:r>
            <a:r>
              <a:rPr dirty="0" sz="1100" spc="10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5F5F5F"/>
                </a:solidFill>
                <a:latin typeface="Arial"/>
                <a:cs typeface="Arial"/>
              </a:rPr>
              <a:t>Pathologies des</a:t>
            </a:r>
            <a:r>
              <a:rPr dirty="0" sz="1100" spc="10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Carnivores,</a:t>
            </a:r>
            <a:r>
              <a:rPr dirty="0" sz="1100" spc="10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Institut </a:t>
            </a:r>
            <a:r>
              <a:rPr dirty="0" sz="1100" spc="-290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5F5F5F"/>
                </a:solidFill>
                <a:latin typeface="Arial"/>
                <a:cs typeface="Arial"/>
              </a:rPr>
              <a:t>des</a:t>
            </a:r>
            <a:r>
              <a:rPr dirty="0" sz="1100" spc="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Sciences Vétérinaires</a:t>
            </a:r>
            <a:r>
              <a:rPr dirty="0" sz="1100" spc="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5F5F5F"/>
                </a:solidFill>
                <a:latin typeface="Arial"/>
                <a:cs typeface="Arial"/>
              </a:rPr>
              <a:t>de</a:t>
            </a:r>
            <a:r>
              <a:rPr dirty="0" sz="1100" spc="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spc="-5" b="1">
                <a:solidFill>
                  <a:srgbClr val="5F5F5F"/>
                </a:solidFill>
                <a:latin typeface="Arial"/>
                <a:cs typeface="Arial"/>
              </a:rPr>
              <a:t>Tiaret,</a:t>
            </a:r>
            <a:r>
              <a:rPr dirty="0" sz="1100" spc="1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100" spc="-15" b="1">
                <a:solidFill>
                  <a:srgbClr val="5F5F5F"/>
                </a:solidFill>
                <a:latin typeface="Arial"/>
                <a:cs typeface="Arial"/>
              </a:rPr>
              <a:t>Algérie</a:t>
            </a:r>
            <a:r>
              <a:rPr dirty="0" sz="800" spc="-15" b="1">
                <a:solidFill>
                  <a:srgbClr val="5F5F5F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 algn="r" marR="65405">
              <a:lnSpc>
                <a:spcPts val="1355"/>
              </a:lnSpc>
            </a:pPr>
            <a:r>
              <a:rPr dirty="0" sz="1200">
                <a:latin typeface="Arial Black"/>
                <a:cs typeface="Arial Black"/>
              </a:rPr>
              <a:t>Juin</a:t>
            </a:r>
            <a:r>
              <a:rPr dirty="0" sz="1200" spc="-50">
                <a:latin typeface="Arial Black"/>
                <a:cs typeface="Arial Black"/>
              </a:rPr>
              <a:t> </a:t>
            </a:r>
            <a:r>
              <a:rPr dirty="0" sz="1200">
                <a:latin typeface="Arial Black"/>
                <a:cs typeface="Arial Black"/>
              </a:rPr>
              <a:t>2022</a:t>
            </a:r>
            <a:endParaRPr sz="1200">
              <a:latin typeface="Arial Black"/>
              <a:cs typeface="Arial Black"/>
            </a:endParaRPr>
          </a:p>
          <a:p>
            <a:pPr algn="just" marL="22860">
              <a:lnSpc>
                <a:spcPct val="100000"/>
              </a:lnSpc>
              <a:spcBef>
                <a:spcPts val="850"/>
              </a:spcBef>
            </a:pPr>
            <a:r>
              <a:rPr dirty="0" sz="1200">
                <a:latin typeface="Calibri"/>
                <a:cs typeface="Calibri"/>
              </a:rPr>
              <a:t>Un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chaton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semaines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, </a:t>
            </a:r>
            <a:r>
              <a:rPr dirty="0" sz="1200" spc="-5">
                <a:latin typeface="Calibri"/>
                <a:cs typeface="Calibri"/>
              </a:rPr>
              <a:t>souffre du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syndrome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chatons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nageur.</a:t>
            </a:r>
            <a:endParaRPr sz="1200">
              <a:latin typeface="Calibri"/>
              <a:cs typeface="Calibri"/>
            </a:endParaRPr>
          </a:p>
          <a:p>
            <a:pPr algn="just" marL="22860" marR="1628775">
              <a:lnSpc>
                <a:spcPct val="101699"/>
              </a:lnSpc>
              <a:spcBef>
                <a:spcPts val="994"/>
              </a:spcBef>
            </a:pPr>
            <a:r>
              <a:rPr dirty="0" sz="1200">
                <a:latin typeface="Calibri"/>
                <a:cs typeface="Calibri"/>
              </a:rPr>
              <a:t>Un traitement adéquat </a:t>
            </a:r>
            <a:r>
              <a:rPr dirty="0" sz="1200" spc="-5">
                <a:latin typeface="Calibri"/>
                <a:cs typeface="Calibri"/>
              </a:rPr>
              <a:t>est </a:t>
            </a:r>
            <a:r>
              <a:rPr dirty="0" sz="1200">
                <a:latin typeface="Calibri"/>
                <a:cs typeface="Calibri"/>
              </a:rPr>
              <a:t>réalisé pour </a:t>
            </a:r>
            <a:r>
              <a:rPr dirty="0" sz="1200" spc="-5">
                <a:latin typeface="Calibri"/>
                <a:cs typeface="Calibri"/>
              </a:rPr>
              <a:t>repositionner </a:t>
            </a:r>
            <a:r>
              <a:rPr dirty="0" sz="1200">
                <a:latin typeface="Calibri"/>
                <a:cs typeface="Calibri"/>
              </a:rPr>
              <a:t>les membres </a:t>
            </a:r>
            <a:r>
              <a:rPr dirty="0" sz="1200" spc="-5">
                <a:latin typeface="Calibri"/>
                <a:cs typeface="Calibri"/>
              </a:rPr>
              <a:t>pos- </a:t>
            </a:r>
            <a:r>
              <a:rPr dirty="0" sz="1200">
                <a:latin typeface="Calibri"/>
                <a:cs typeface="Calibri"/>
              </a:rPr>
              <a:t> térieurs correctement .</a:t>
            </a:r>
            <a:endParaRPr sz="1200">
              <a:latin typeface="Calibri"/>
              <a:cs typeface="Calibri"/>
            </a:endParaRPr>
          </a:p>
          <a:p>
            <a:pPr algn="just" marL="22860">
              <a:lnSpc>
                <a:spcPct val="100000"/>
              </a:lnSpc>
              <a:spcBef>
                <a:spcPts val="1035"/>
              </a:spcBef>
            </a:pPr>
            <a:r>
              <a:rPr dirty="0" sz="1200">
                <a:latin typeface="Calibri"/>
                <a:cs typeface="Calibri"/>
              </a:rPr>
              <a:t>Pour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rappel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!</a:t>
            </a:r>
            <a:endParaRPr sz="1200">
              <a:latin typeface="Calibri"/>
              <a:cs typeface="Calibri"/>
            </a:endParaRPr>
          </a:p>
          <a:p>
            <a:pPr algn="just" marL="22860">
              <a:lnSpc>
                <a:spcPct val="100000"/>
              </a:lnSpc>
              <a:spcBef>
                <a:spcPts val="1019"/>
              </a:spcBef>
            </a:pPr>
            <a:r>
              <a:rPr dirty="0" sz="1200" b="1">
                <a:latin typeface="Calibri"/>
                <a:cs typeface="Calibri"/>
              </a:rPr>
              <a:t>Le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syndrome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du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bébé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nageur</a:t>
            </a:r>
            <a:endParaRPr sz="1200">
              <a:latin typeface="Calibri"/>
              <a:cs typeface="Calibri"/>
            </a:endParaRPr>
          </a:p>
          <a:p>
            <a:pPr algn="just" marL="22860" marR="1628775">
              <a:lnSpc>
                <a:spcPct val="101800"/>
              </a:lnSpc>
              <a:spcBef>
                <a:spcPts val="1005"/>
              </a:spcBef>
            </a:pPr>
            <a:r>
              <a:rPr dirty="0" sz="1200" spc="-5">
                <a:latin typeface="Calibri"/>
                <a:cs typeface="Calibri"/>
              </a:rPr>
              <a:t>Ce syndrome est une </a:t>
            </a:r>
            <a:r>
              <a:rPr dirty="0" sz="1200">
                <a:latin typeface="Calibri"/>
                <a:cs typeface="Calibri"/>
              </a:rPr>
              <a:t>anomalie </a:t>
            </a:r>
            <a:r>
              <a:rPr dirty="0" sz="1200" spc="-5">
                <a:latin typeface="Calibri"/>
                <a:cs typeface="Calibri"/>
              </a:rPr>
              <a:t>constatée entre </a:t>
            </a:r>
            <a:r>
              <a:rPr dirty="0" sz="1200">
                <a:latin typeface="Calibri"/>
                <a:cs typeface="Calibri"/>
              </a:rPr>
              <a:t>2 et 4 </a:t>
            </a:r>
            <a:r>
              <a:rPr dirty="0" sz="1200" spc="-5">
                <a:latin typeface="Calibri"/>
                <a:cs typeface="Calibri"/>
              </a:rPr>
              <a:t>semaines. En effet, </a:t>
            </a:r>
            <a:r>
              <a:rPr dirty="0" sz="1200">
                <a:latin typeface="Calibri"/>
                <a:cs typeface="Calibri"/>
              </a:rPr>
              <a:t> un </a:t>
            </a:r>
            <a:r>
              <a:rPr dirty="0" sz="1200" spc="-5">
                <a:latin typeface="Calibri"/>
                <a:cs typeface="Calibri"/>
              </a:rPr>
              <a:t>chiot/chaton est </a:t>
            </a:r>
            <a:r>
              <a:rPr dirty="0" sz="1200">
                <a:latin typeface="Calibri"/>
                <a:cs typeface="Calibri"/>
              </a:rPr>
              <a:t>capable </a:t>
            </a:r>
            <a:r>
              <a:rPr dirty="0" sz="1200" spc="-5">
                <a:latin typeface="Calibri"/>
                <a:cs typeface="Calibri"/>
              </a:rPr>
              <a:t>de </a:t>
            </a:r>
            <a:r>
              <a:rPr dirty="0" sz="1200">
                <a:latin typeface="Calibri"/>
                <a:cs typeface="Calibri"/>
              </a:rPr>
              <a:t>marcher </a:t>
            </a:r>
            <a:r>
              <a:rPr dirty="0" sz="1200" spc="-5">
                <a:latin typeface="Calibri"/>
                <a:cs typeface="Calibri"/>
              </a:rPr>
              <a:t>en </a:t>
            </a:r>
            <a:r>
              <a:rPr dirty="0" sz="1200">
                <a:latin typeface="Calibri"/>
                <a:cs typeface="Calibri"/>
              </a:rPr>
              <a:t>moyenne vers l’âge de 3 </a:t>
            </a:r>
            <a:r>
              <a:rPr dirty="0" sz="1200" spc="-5">
                <a:latin typeface="Calibri"/>
                <a:cs typeface="Calibri"/>
              </a:rPr>
              <a:t>se- </a:t>
            </a:r>
            <a:r>
              <a:rPr dirty="0" sz="1200">
                <a:latin typeface="Calibri"/>
                <a:cs typeface="Calibri"/>
              </a:rPr>
              <a:t> maines,</a:t>
            </a:r>
            <a:r>
              <a:rPr dirty="0" sz="1200" spc="2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cependant</a:t>
            </a:r>
            <a:r>
              <a:rPr dirty="0" sz="1200" spc="2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un</a:t>
            </a:r>
            <a:r>
              <a:rPr dirty="0" sz="1200" spc="20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bébé</a:t>
            </a:r>
            <a:r>
              <a:rPr dirty="0" sz="1200" spc="2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atteint</a:t>
            </a:r>
            <a:r>
              <a:rPr dirty="0" sz="1200" spc="2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</a:t>
            </a:r>
            <a:r>
              <a:rPr dirty="0" sz="1200" spc="2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syndrome</a:t>
            </a:r>
            <a:r>
              <a:rPr dirty="0" sz="1200" spc="229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</a:t>
            </a:r>
            <a:r>
              <a:rPr dirty="0" sz="1200" spc="2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bébé</a:t>
            </a:r>
            <a:r>
              <a:rPr dirty="0" sz="1200" spc="2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nageur</a:t>
            </a:r>
            <a:r>
              <a:rPr dirty="0" sz="1200" spc="2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est</a:t>
            </a:r>
            <a:endParaRPr sz="1200">
              <a:latin typeface="Calibri"/>
              <a:cs typeface="Calibri"/>
            </a:endParaRPr>
          </a:p>
          <a:p>
            <a:pPr algn="just" marL="22860">
              <a:lnSpc>
                <a:spcPct val="100000"/>
              </a:lnSpc>
              <a:spcBef>
                <a:spcPts val="25"/>
              </a:spcBef>
            </a:pPr>
            <a:r>
              <a:rPr dirty="0" sz="1200" spc="-5">
                <a:latin typeface="Calibri"/>
                <a:cs typeface="Calibri"/>
              </a:rPr>
              <a:t>»non-ambulatoire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».</a:t>
            </a:r>
            <a:endParaRPr sz="1200">
              <a:latin typeface="Calibri"/>
              <a:cs typeface="Calibri"/>
            </a:endParaRPr>
          </a:p>
          <a:p>
            <a:pPr algn="just" marL="22860" marR="1626870">
              <a:lnSpc>
                <a:spcPct val="101699"/>
              </a:lnSpc>
              <a:spcBef>
                <a:spcPts val="994"/>
              </a:spcBef>
            </a:pPr>
            <a:r>
              <a:rPr dirty="0" sz="1200">
                <a:latin typeface="Calibri"/>
                <a:cs typeface="Calibri"/>
              </a:rPr>
              <a:t>Les chiots/chatons </a:t>
            </a:r>
            <a:r>
              <a:rPr dirty="0" sz="1200" spc="-10">
                <a:latin typeface="Calibri"/>
                <a:cs typeface="Calibri"/>
              </a:rPr>
              <a:t>atteints </a:t>
            </a:r>
            <a:r>
              <a:rPr dirty="0" sz="1200">
                <a:latin typeface="Calibri"/>
                <a:cs typeface="Calibri"/>
              </a:rPr>
              <a:t>ne </a:t>
            </a:r>
            <a:r>
              <a:rPr dirty="0" sz="1200" spc="-5">
                <a:latin typeface="Calibri"/>
                <a:cs typeface="Calibri"/>
              </a:rPr>
              <a:t>se </a:t>
            </a:r>
            <a:r>
              <a:rPr dirty="0" sz="1200">
                <a:latin typeface="Calibri"/>
                <a:cs typeface="Calibri"/>
              </a:rPr>
              <a:t>déplacent pas, </a:t>
            </a:r>
            <a:r>
              <a:rPr dirty="0" sz="1200" spc="-5">
                <a:latin typeface="Calibri"/>
                <a:cs typeface="Calibri"/>
              </a:rPr>
              <a:t>ils </a:t>
            </a:r>
            <a:r>
              <a:rPr dirty="0" sz="1200">
                <a:latin typeface="Calibri"/>
                <a:cs typeface="Calibri"/>
              </a:rPr>
              <a:t>restent couché sur </a:t>
            </a:r>
            <a:r>
              <a:rPr dirty="0" sz="1200" spc="-10">
                <a:latin typeface="Calibri"/>
                <a:cs typeface="Calibri"/>
              </a:rPr>
              <a:t>le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ventre, </a:t>
            </a:r>
            <a:r>
              <a:rPr dirty="0" sz="1200" spc="-5">
                <a:latin typeface="Calibri"/>
                <a:cs typeface="Calibri"/>
              </a:rPr>
              <a:t>leur</a:t>
            </a:r>
            <a:r>
              <a:rPr dirty="0" sz="1200">
                <a:latin typeface="Calibri"/>
                <a:cs typeface="Calibri"/>
              </a:rPr>
              <a:t> thorax </a:t>
            </a:r>
            <a:r>
              <a:rPr dirty="0" sz="1200" spc="-5">
                <a:latin typeface="Calibri"/>
                <a:cs typeface="Calibri"/>
              </a:rPr>
              <a:t>est</a:t>
            </a:r>
            <a:r>
              <a:rPr dirty="0" sz="1200">
                <a:latin typeface="Calibri"/>
                <a:cs typeface="Calibri"/>
              </a:rPr>
              <a:t> aplati 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ils </a:t>
            </a:r>
            <a:r>
              <a:rPr dirty="0" sz="1200" spc="-5">
                <a:latin typeface="Calibri"/>
                <a:cs typeface="Calibri"/>
              </a:rPr>
              <a:t>n’arrivent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pas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positionner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leurs </a:t>
            </a:r>
            <a:r>
              <a:rPr dirty="0" sz="1200">
                <a:latin typeface="Calibri"/>
                <a:cs typeface="Calibri"/>
              </a:rPr>
              <a:t> membres</a:t>
            </a:r>
            <a:r>
              <a:rPr dirty="0" sz="1200" spc="9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sous</a:t>
            </a:r>
            <a:r>
              <a:rPr dirty="0" sz="1200" spc="9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eux,</a:t>
            </a:r>
            <a:r>
              <a:rPr dirty="0" sz="1200" spc="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donc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ils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ont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souvent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une</a:t>
            </a:r>
            <a:r>
              <a:rPr dirty="0" sz="1200" spc="9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position</a:t>
            </a:r>
            <a:r>
              <a:rPr dirty="0" sz="1200" spc="10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«</a:t>
            </a:r>
            <a:r>
              <a:rPr dirty="0" sz="1200" spc="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d’étoile</a:t>
            </a:r>
            <a:r>
              <a:rPr dirty="0" sz="1200" spc="9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1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mer</a:t>
            </a:r>
            <a:endParaRPr sz="1200">
              <a:latin typeface="Calibri"/>
              <a:cs typeface="Calibri"/>
            </a:endParaRPr>
          </a:p>
          <a:p>
            <a:pPr marL="22860">
              <a:lnSpc>
                <a:spcPct val="100000"/>
              </a:lnSpc>
              <a:spcBef>
                <a:spcPts val="35"/>
              </a:spcBef>
            </a:pPr>
            <a:r>
              <a:rPr dirty="0" sz="1200" spc="-5">
                <a:latin typeface="Calibri"/>
                <a:cs typeface="Calibri"/>
              </a:rPr>
              <a:t>».</a:t>
            </a:r>
            <a:endParaRPr sz="1200">
              <a:latin typeface="Calibri"/>
              <a:cs typeface="Calibri"/>
            </a:endParaRPr>
          </a:p>
          <a:p>
            <a:pPr algn="just" marL="22860" marR="1630045">
              <a:lnSpc>
                <a:spcPct val="101699"/>
              </a:lnSpc>
              <a:spcBef>
                <a:spcPts val="994"/>
              </a:spcBef>
            </a:pPr>
            <a:r>
              <a:rPr dirty="0" sz="1200" spc="-5">
                <a:latin typeface="Calibri"/>
                <a:cs typeface="Calibri"/>
              </a:rPr>
              <a:t>Cependant </a:t>
            </a:r>
            <a:r>
              <a:rPr dirty="0" sz="1200">
                <a:latin typeface="Calibri"/>
                <a:cs typeface="Calibri"/>
              </a:rPr>
              <a:t>les </a:t>
            </a:r>
            <a:r>
              <a:rPr dirty="0" sz="1200" spc="-5">
                <a:latin typeface="Calibri"/>
                <a:cs typeface="Calibri"/>
              </a:rPr>
              <a:t>réflexes patellaire et </a:t>
            </a:r>
            <a:r>
              <a:rPr dirty="0" sz="1200">
                <a:latin typeface="Calibri"/>
                <a:cs typeface="Calibri"/>
              </a:rPr>
              <a:t>le </a:t>
            </a:r>
            <a:r>
              <a:rPr dirty="0" sz="1200" spc="-5">
                <a:latin typeface="Calibri"/>
                <a:cs typeface="Calibri"/>
              </a:rPr>
              <a:t>réflexe de </a:t>
            </a:r>
            <a:r>
              <a:rPr dirty="0" sz="1200">
                <a:latin typeface="Calibri"/>
                <a:cs typeface="Calibri"/>
              </a:rPr>
              <a:t>retrait de </a:t>
            </a:r>
            <a:r>
              <a:rPr dirty="0" sz="1200" spc="-5">
                <a:latin typeface="Calibri"/>
                <a:cs typeface="Calibri"/>
              </a:rPr>
              <a:t>ses </a:t>
            </a:r>
            <a:r>
              <a:rPr dirty="0" sz="1200">
                <a:latin typeface="Calibri"/>
                <a:cs typeface="Calibri"/>
              </a:rPr>
              <a:t>membres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sont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normaux.</a:t>
            </a:r>
            <a:endParaRPr sz="1200">
              <a:latin typeface="Calibri"/>
              <a:cs typeface="Calibri"/>
            </a:endParaRPr>
          </a:p>
          <a:p>
            <a:pPr marL="22860">
              <a:lnSpc>
                <a:spcPct val="100000"/>
              </a:lnSpc>
              <a:spcBef>
                <a:spcPts val="1019"/>
              </a:spcBef>
            </a:pPr>
            <a:r>
              <a:rPr dirty="0" sz="1200" b="1" i="1">
                <a:latin typeface="Calibri"/>
                <a:cs typeface="Calibri"/>
              </a:rPr>
              <a:t>Les</a:t>
            </a:r>
            <a:r>
              <a:rPr dirty="0" sz="1200" spc="-5" b="1" i="1">
                <a:latin typeface="Calibri"/>
                <a:cs typeface="Calibri"/>
              </a:rPr>
              <a:t> causes </a:t>
            </a:r>
            <a:r>
              <a:rPr dirty="0" sz="1200" b="1" i="1">
                <a:latin typeface="Calibri"/>
                <a:cs typeface="Calibri"/>
              </a:rPr>
              <a:t>de ce</a:t>
            </a:r>
            <a:r>
              <a:rPr dirty="0" sz="1200" spc="5" b="1" i="1">
                <a:latin typeface="Calibri"/>
                <a:cs typeface="Calibri"/>
              </a:rPr>
              <a:t> </a:t>
            </a:r>
            <a:r>
              <a:rPr dirty="0" sz="1200" spc="-5" b="1" i="1">
                <a:latin typeface="Calibri"/>
                <a:cs typeface="Calibri"/>
              </a:rPr>
              <a:t>syndrome</a:t>
            </a:r>
            <a:r>
              <a:rPr dirty="0" sz="1200" b="1" i="1">
                <a:latin typeface="Calibri"/>
                <a:cs typeface="Calibri"/>
              </a:rPr>
              <a:t> </a:t>
            </a:r>
            <a:r>
              <a:rPr dirty="0" sz="1200" spc="-5" b="1" i="1">
                <a:latin typeface="Calibri"/>
                <a:cs typeface="Calibri"/>
              </a:rPr>
              <a:t>sont</a:t>
            </a:r>
            <a:r>
              <a:rPr dirty="0" sz="1200" b="1" i="1">
                <a:latin typeface="Calibri"/>
                <a:cs typeface="Calibri"/>
              </a:rPr>
              <a:t> </a:t>
            </a:r>
            <a:r>
              <a:rPr dirty="0" sz="1200" spc="-5" b="1" i="1">
                <a:latin typeface="Calibri"/>
                <a:cs typeface="Calibri"/>
              </a:rPr>
              <a:t>multiples</a:t>
            </a:r>
            <a:r>
              <a:rPr dirty="0" sz="1200" b="1" i="1">
                <a:latin typeface="Calibri"/>
                <a:cs typeface="Calibri"/>
              </a:rPr>
              <a:t> :</a:t>
            </a:r>
            <a:endParaRPr sz="1200">
              <a:latin typeface="Calibri"/>
              <a:cs typeface="Calibri"/>
            </a:endParaRPr>
          </a:p>
          <a:p>
            <a:pPr marL="22860" marR="1627505">
              <a:lnSpc>
                <a:spcPct val="101699"/>
              </a:lnSpc>
              <a:spcBef>
                <a:spcPts val="1010"/>
              </a:spcBef>
            </a:pPr>
            <a:r>
              <a:rPr dirty="0" sz="1200" spc="-5">
                <a:latin typeface="Calibri"/>
                <a:cs typeface="Calibri"/>
              </a:rPr>
              <a:t>Consommation</a:t>
            </a:r>
            <a:r>
              <a:rPr dirty="0" sz="1200" spc="1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excessive</a:t>
            </a:r>
            <a:r>
              <a:rPr dirty="0" sz="1200" spc="1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11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lait</a:t>
            </a:r>
            <a:r>
              <a:rPr dirty="0" sz="1200" spc="1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et/ou</a:t>
            </a:r>
            <a:r>
              <a:rPr dirty="0" sz="1200" spc="1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mère</a:t>
            </a:r>
            <a:r>
              <a:rPr dirty="0" sz="1200" spc="11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trop</a:t>
            </a:r>
            <a:r>
              <a:rPr dirty="0" sz="1200" spc="11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présente</a:t>
            </a:r>
            <a:r>
              <a:rPr dirty="0" sz="1200" spc="1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10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grossissent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et</a:t>
            </a:r>
            <a:r>
              <a:rPr dirty="0" sz="1200" spc="-5">
                <a:latin typeface="Calibri"/>
                <a:cs typeface="Calibri"/>
              </a:rPr>
              <a:t> deviennent</a:t>
            </a:r>
            <a:r>
              <a:rPr dirty="0" sz="1200">
                <a:latin typeface="Calibri"/>
                <a:cs typeface="Calibri"/>
              </a:rPr>
              <a:t> fainéant.</a:t>
            </a:r>
            <a:endParaRPr sz="1200">
              <a:latin typeface="Calibri"/>
              <a:cs typeface="Calibri"/>
            </a:endParaRPr>
          </a:p>
          <a:p>
            <a:pPr marL="22860" marR="3790315">
              <a:lnSpc>
                <a:spcPts val="2470"/>
              </a:lnSpc>
              <a:spcBef>
                <a:spcPts val="245"/>
              </a:spcBef>
            </a:pPr>
            <a:r>
              <a:rPr dirty="0" sz="1200">
                <a:latin typeface="Calibri"/>
                <a:cs typeface="Calibri"/>
              </a:rPr>
              <a:t>Régime </a:t>
            </a:r>
            <a:r>
              <a:rPr dirty="0" sz="1200" spc="-5">
                <a:latin typeface="Calibri"/>
                <a:cs typeface="Calibri"/>
              </a:rPr>
              <a:t>alimentaire hyper-protidique </a:t>
            </a:r>
            <a:r>
              <a:rPr dirty="0" sz="1200">
                <a:latin typeface="Calibri"/>
                <a:cs typeface="Calibri"/>
              </a:rPr>
              <a:t>.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Portée avec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peu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 bébés.</a:t>
            </a:r>
            <a:endParaRPr sz="1200">
              <a:latin typeface="Calibri"/>
              <a:cs typeface="Calibri"/>
            </a:endParaRPr>
          </a:p>
          <a:p>
            <a:pPr marL="22860" marR="1631950">
              <a:lnSpc>
                <a:spcPct val="101699"/>
              </a:lnSpc>
              <a:spcBef>
                <a:spcPts val="745"/>
              </a:spcBef>
            </a:pPr>
            <a:r>
              <a:rPr dirty="0" sz="1200" spc="-5">
                <a:latin typeface="Calibri"/>
                <a:cs typeface="Calibri"/>
              </a:rPr>
              <a:t>La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zone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vie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bébés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est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trop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plate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lisse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glissent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ont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du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mal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mettre</a:t>
            </a:r>
            <a:r>
              <a:rPr dirty="0" sz="1200" spc="-5">
                <a:latin typeface="Calibri"/>
                <a:cs typeface="Calibri"/>
              </a:rPr>
              <a:t> debout.</a:t>
            </a:r>
            <a:endParaRPr sz="1200">
              <a:latin typeface="Calibri"/>
              <a:cs typeface="Calibri"/>
            </a:endParaRPr>
          </a:p>
          <a:p>
            <a:pPr marL="22860" marR="1625600">
              <a:lnSpc>
                <a:spcPct val="101699"/>
              </a:lnSpc>
              <a:spcBef>
                <a:spcPts val="1005"/>
              </a:spcBef>
            </a:pPr>
            <a:r>
              <a:rPr dirty="0" sz="1200">
                <a:latin typeface="Calibri"/>
                <a:cs typeface="Calibri"/>
              </a:rPr>
              <a:t>Température</a:t>
            </a:r>
            <a:r>
              <a:rPr dirty="0" sz="1200" spc="18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trop</a:t>
            </a:r>
            <a:r>
              <a:rPr dirty="0" sz="1200" spc="18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élevé</a:t>
            </a:r>
            <a:r>
              <a:rPr dirty="0" sz="1200" spc="1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dans</a:t>
            </a:r>
            <a:r>
              <a:rPr dirty="0" sz="1200" spc="19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</a:t>
            </a:r>
            <a:r>
              <a:rPr dirty="0" sz="1200" spc="1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zone</a:t>
            </a:r>
            <a:r>
              <a:rPr dirty="0" sz="1200" spc="1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18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vie</a:t>
            </a:r>
            <a:r>
              <a:rPr dirty="0" sz="1200" spc="1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</a:t>
            </a:r>
            <a:r>
              <a:rPr dirty="0" sz="1200" spc="19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chiots/chatons</a:t>
            </a:r>
            <a:r>
              <a:rPr dirty="0" sz="1200" spc="1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1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pro-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voque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certaine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paresse.</a:t>
            </a:r>
            <a:endParaRPr sz="1200">
              <a:latin typeface="Calibri"/>
              <a:cs typeface="Calibri"/>
            </a:endParaRPr>
          </a:p>
          <a:p>
            <a:pPr marL="22860">
              <a:lnSpc>
                <a:spcPct val="100000"/>
              </a:lnSpc>
              <a:spcBef>
                <a:spcPts val="1025"/>
              </a:spcBef>
            </a:pPr>
            <a:r>
              <a:rPr dirty="0" sz="1200">
                <a:latin typeface="Calibri"/>
                <a:cs typeface="Calibri"/>
              </a:rPr>
              <a:t>Retard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dans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 maturité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du </a:t>
            </a:r>
            <a:r>
              <a:rPr dirty="0" sz="1200" spc="-5">
                <a:latin typeface="Calibri"/>
                <a:cs typeface="Calibri"/>
              </a:rPr>
              <a:t>système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nerveux.</a:t>
            </a:r>
            <a:endParaRPr sz="1200">
              <a:latin typeface="Calibri"/>
              <a:cs typeface="Calibri"/>
            </a:endParaRPr>
          </a:p>
          <a:p>
            <a:pPr marL="22860">
              <a:lnSpc>
                <a:spcPct val="100000"/>
              </a:lnSpc>
              <a:spcBef>
                <a:spcPts val="1019"/>
              </a:spcBef>
            </a:pPr>
            <a:r>
              <a:rPr dirty="0" sz="1200">
                <a:latin typeface="Calibri"/>
                <a:cs typeface="Calibri"/>
              </a:rPr>
              <a:t>Une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cause </a:t>
            </a:r>
            <a:r>
              <a:rPr dirty="0" sz="1200" spc="-5">
                <a:latin typeface="Calibri"/>
                <a:cs typeface="Calibri"/>
              </a:rPr>
              <a:t>héréditaire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n’est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exclue, </a:t>
            </a:r>
            <a:r>
              <a:rPr dirty="0" sz="1200">
                <a:latin typeface="Calibri"/>
                <a:cs typeface="Calibri"/>
              </a:rPr>
              <a:t>mais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n’a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jamais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été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démontré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686300" y="76209"/>
            <a:ext cx="3041650" cy="9912985"/>
            <a:chOff x="4686300" y="76209"/>
            <a:chExt cx="3041650" cy="991298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04666" y="76209"/>
              <a:ext cx="1422782" cy="9872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86306" y="1261231"/>
              <a:ext cx="2923665" cy="331076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86300" y="4800471"/>
              <a:ext cx="2843274" cy="284264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86300" y="7772381"/>
              <a:ext cx="2843274" cy="221640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2022-07-01T17:00:44Z</dcterms:created>
  <dcterms:modified xsi:type="dcterms:W3CDTF">2022-07-01T17:00:44Z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2022-07-01T00:00:00Z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2022-07-01T00:00:00Z</vt:filetime>
  </property>
</Properties>
</file>